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2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CISG ISSUES – 2014 VIS PROBLEM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Professor Harry </a:t>
            </a:r>
            <a:r>
              <a:rPr lang="en-US" dirty="0" err="1" smtClean="0"/>
              <a:t>Flechtner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12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Applicability of the CISG to the 2014 Vis Transaction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CISG Article 1 requirements:</a:t>
            </a:r>
          </a:p>
          <a:p>
            <a:pPr lvl="1"/>
            <a:r>
              <a:rPr lang="en-US" dirty="0" smtClean="0"/>
              <a:t>Contract for the sale of goods.</a:t>
            </a:r>
          </a:p>
          <a:p>
            <a:pPr lvl="1"/>
            <a:r>
              <a:rPr lang="en-US" dirty="0" smtClean="0"/>
              <a:t>International.</a:t>
            </a:r>
          </a:p>
          <a:p>
            <a:pPr lvl="1"/>
            <a:r>
              <a:rPr lang="en-US" dirty="0" smtClean="0"/>
              <a:t>Either</a:t>
            </a:r>
          </a:p>
          <a:p>
            <a:pPr lvl="2"/>
            <a:r>
              <a:rPr lang="en-US" dirty="0" smtClean="0"/>
              <a:t>Both parties located in Contracting States (Art. 1(1)(a)), or</a:t>
            </a:r>
          </a:p>
          <a:p>
            <a:pPr lvl="2"/>
            <a:r>
              <a:rPr lang="en-US" dirty="0" smtClean="0"/>
              <a:t>PIL rules lead to application of the law of a Contracting State.</a:t>
            </a:r>
          </a:p>
          <a:p>
            <a:r>
              <a:rPr lang="en-US" dirty="0" smtClean="0"/>
              <a:t>Statement of Claim para 18.</a:t>
            </a:r>
          </a:p>
          <a:p>
            <a:pPr lvl="1"/>
            <a:r>
              <a:rPr lang="en-US" dirty="0" smtClean="0"/>
              <a:t>COL clause in Contract clause 20: “The contract . . .  shall be governed by the law of </a:t>
            </a:r>
            <a:r>
              <a:rPr lang="en-US" dirty="0" err="1" smtClean="0"/>
              <a:t>Danubia</a:t>
            </a:r>
            <a:r>
              <a:rPr lang="en-US" dirty="0" smtClean="0"/>
              <a:t>.”</a:t>
            </a:r>
            <a:endParaRPr lang="en-US" dirty="0"/>
          </a:p>
          <a:p>
            <a:r>
              <a:rPr lang="en-US" dirty="0" err="1" smtClean="0"/>
              <a:t>Danubia</a:t>
            </a:r>
            <a:r>
              <a:rPr lang="en-US" dirty="0" smtClean="0"/>
              <a:t> is CISG Contracting State.</a:t>
            </a:r>
          </a:p>
          <a:p>
            <a:pPr lvl="1"/>
            <a:r>
              <a:rPr lang="en-US" dirty="0" smtClean="0"/>
              <a:t>Claimant located in </a:t>
            </a:r>
            <a:r>
              <a:rPr lang="en-US" dirty="0" err="1" smtClean="0"/>
              <a:t>Equatoriana</a:t>
            </a:r>
            <a:r>
              <a:rPr lang="en-US" dirty="0" smtClean="0"/>
              <a:t>; Respondent in </a:t>
            </a:r>
            <a:r>
              <a:rPr lang="en-US" dirty="0" err="1" smtClean="0"/>
              <a:t>Mediterraneo</a:t>
            </a:r>
            <a:r>
              <a:rPr lang="en-US" dirty="0" smtClean="0"/>
              <a:t>; Claimant’s parent located in Ruritania.</a:t>
            </a:r>
          </a:p>
          <a:p>
            <a:pPr lvl="2"/>
            <a:r>
              <a:rPr lang="en-US" dirty="0" smtClean="0"/>
              <a:t>Problem only specifies </a:t>
            </a:r>
            <a:r>
              <a:rPr lang="en-US" dirty="0" err="1" smtClean="0"/>
              <a:t>Danubia</a:t>
            </a:r>
            <a:r>
              <a:rPr lang="en-US" dirty="0" smtClean="0"/>
              <a:t> is a Contracting State.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59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ISSUE ACCORDING TO PROCEDURAL ORDER NO. 1: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“Has Respondent rightfully avoided the contract of 28 March 2014 by it declarations of avoidance of</a:t>
            </a:r>
          </a:p>
          <a:p>
            <a:pPr lvl="1"/>
            <a:r>
              <a:rPr lang="en-US" dirty="0" smtClean="0"/>
              <a:t>7 July 2014 [See Claimant’s Exhibit 6], or</a:t>
            </a:r>
          </a:p>
          <a:p>
            <a:pPr lvl="1"/>
            <a:r>
              <a:rPr lang="en-US" dirty="0" smtClean="0"/>
              <a:t>9 July 2014?” [See Respondent’s Exhibit 4].</a:t>
            </a:r>
          </a:p>
          <a:p>
            <a:r>
              <a:rPr lang="en-US" dirty="0" smtClean="0"/>
              <a:t>Questions:</a:t>
            </a:r>
          </a:p>
          <a:p>
            <a:pPr lvl="1"/>
            <a:r>
              <a:rPr lang="en-US" dirty="0" smtClean="0"/>
              <a:t>Did Claimant breach the contract?</a:t>
            </a:r>
          </a:p>
          <a:p>
            <a:pPr lvl="1"/>
            <a:r>
              <a:rPr lang="en-US" dirty="0" smtClean="0"/>
              <a:t>If yes,  did the breach justify the remedy of avoidance?</a:t>
            </a:r>
          </a:p>
          <a:p>
            <a:pPr lvl="1"/>
            <a:r>
              <a:rPr lang="en-US" dirty="0" smtClean="0"/>
              <a:t>If yes, did the Respondent properly follow the prescribed procedure to avoid the contract?</a:t>
            </a:r>
          </a:p>
          <a:p>
            <a:r>
              <a:rPr lang="en-US" dirty="0" smtClean="0"/>
              <a:t>Note simplification of issue in para 2 of Procedural Order No.  1.</a:t>
            </a:r>
          </a:p>
        </p:txBody>
      </p:sp>
    </p:spTree>
    <p:extLst>
      <p:ext uri="{BB962C8B-B14F-4D97-AF65-F5344CB8AC3E}">
        <p14:creationId xmlns:p14="http://schemas.microsoft.com/office/powerpoint/2010/main" val="3790057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Claimant Breach the Contract?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1429555"/>
            <a:ext cx="11565228" cy="5228821"/>
          </a:xfrm>
        </p:spPr>
        <p:txBody>
          <a:bodyPr>
            <a:normAutofit/>
          </a:bodyPr>
          <a:lstStyle/>
          <a:p>
            <a:r>
              <a:rPr lang="en-US" dirty="0" smtClean="0"/>
              <a:t>What part or parts of the Contract of 28 March 2014 does Respondent allege that Claimant breached?</a:t>
            </a:r>
          </a:p>
          <a:p>
            <a:pPr lvl="1"/>
            <a:r>
              <a:rPr lang="en-US" dirty="0" smtClean="0"/>
              <a:t>See Article 4 – the obligation to establish a letter of credit.</a:t>
            </a:r>
            <a:endParaRPr lang="en-US" dirty="0"/>
          </a:p>
          <a:p>
            <a:r>
              <a:rPr lang="en-US" dirty="0" smtClean="0"/>
              <a:t>What is a “letter of credit,” which of the parties benefits from it, and why was it included in this contract?</a:t>
            </a:r>
          </a:p>
          <a:p>
            <a:r>
              <a:rPr lang="en-US" dirty="0" smtClean="0"/>
              <a:t>In general, how does a letter of credit work in connection with a sales transaction?</a:t>
            </a:r>
          </a:p>
          <a:p>
            <a:pPr lvl="1"/>
            <a:r>
              <a:rPr lang="en-US" dirty="0" smtClean="0"/>
              <a:t>“Applicant,” “issuing bank,” “beneficiary,” “drafts,” “presentation.”</a:t>
            </a:r>
          </a:p>
          <a:p>
            <a:r>
              <a:rPr lang="en-US" dirty="0" smtClean="0"/>
              <a:t>What law governs Claimant’s obligation to establish a letter of credit?</a:t>
            </a:r>
          </a:p>
          <a:p>
            <a:r>
              <a:rPr lang="en-US" dirty="0" smtClean="0"/>
              <a:t>What law governs the issuing bank’s obligations under the letter of credit contemplated by this contract?</a:t>
            </a:r>
          </a:p>
          <a:p>
            <a:pPr lvl="1"/>
            <a:r>
              <a:rPr lang="en-US" dirty="0" smtClean="0"/>
              <a:t>What is the “Uniform Customs and Practice for Documentary Credits” (UCP 600) mentioned in Article 4 of the contract? [Google “UCP 600” and click on pdf for “UCP 600 – USU OCW” </a:t>
            </a:r>
            <a:r>
              <a:rPr lang="en-US" smtClean="0"/>
              <a:t>(the second </a:t>
            </a:r>
            <a:r>
              <a:rPr lang="en-US" dirty="0" smtClean="0"/>
              <a:t>link in my google search results).]</a:t>
            </a:r>
          </a:p>
          <a:p>
            <a:pPr lvl="1"/>
            <a:r>
              <a:rPr lang="en-US" dirty="0" smtClean="0"/>
              <a:t>Basic legal principles for L/C’s: </a:t>
            </a:r>
            <a:r>
              <a:rPr lang="en-US" dirty="0"/>
              <a:t>c</a:t>
            </a:r>
            <a:r>
              <a:rPr lang="en-US" dirty="0" smtClean="0"/>
              <a:t>onsider UCP 600 Articles 4, 5, 7, 14, 15 and 16.</a:t>
            </a:r>
          </a:p>
        </p:txBody>
      </p:sp>
    </p:spTree>
    <p:extLst>
      <p:ext uri="{BB962C8B-B14F-4D97-AF65-F5344CB8AC3E}">
        <p14:creationId xmlns:p14="http://schemas.microsoft.com/office/powerpoint/2010/main" val="123380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1004552"/>
          </a:xfrm>
        </p:spPr>
        <p:txBody>
          <a:bodyPr/>
          <a:lstStyle/>
          <a:p>
            <a:r>
              <a:rPr lang="en-US" dirty="0" smtClean="0"/>
              <a:t>Did Claimant Breach the Contract?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793" y="1146221"/>
            <a:ext cx="10934162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Did Claimant breach the contract when it provided the first L/C on June 4?</a:t>
            </a:r>
          </a:p>
          <a:p>
            <a:pPr lvl="1"/>
            <a:r>
              <a:rPr lang="en-US" dirty="0" smtClean="0"/>
              <a:t>Answer paras. 18-20 – wrong quantity term of L/C. See CISG Art. 54</a:t>
            </a:r>
          </a:p>
          <a:p>
            <a:pPr lvl="1"/>
            <a:r>
              <a:rPr lang="en-US" dirty="0" smtClean="0"/>
              <a:t>Also, “different delivery term”: Cl. Ex. 7. [See K Art. 5, Cl. Ex. 5. Compare Cl. Ex. 8]</a:t>
            </a:r>
          </a:p>
          <a:p>
            <a:pPr lvl="2"/>
            <a:r>
              <a:rPr lang="en-US" sz="1800" dirty="0" smtClean="0"/>
              <a:t>RE “CIF” vs. CIP” see next slide.</a:t>
            </a:r>
          </a:p>
          <a:p>
            <a:pPr lvl="2"/>
            <a:r>
              <a:rPr lang="en-US" sz="1800" dirty="0" smtClean="0"/>
              <a:t>See compliance standard in UCP Art. 14, esp. (d) &amp; (e). [Is this relevant?]</a:t>
            </a:r>
          </a:p>
          <a:p>
            <a:r>
              <a:rPr lang="en-US" dirty="0" smtClean="0"/>
              <a:t>If first L/C constituted a breach, did Claimant have right to “cure” up to the date that contract required the letter of credit?</a:t>
            </a:r>
          </a:p>
          <a:p>
            <a:pPr lvl="1"/>
            <a:r>
              <a:rPr lang="en-US" dirty="0" smtClean="0"/>
              <a:t>Cf. CISG Art. 34 [Compare CISG Arts. 37 &amp; 48.]</a:t>
            </a:r>
          </a:p>
          <a:p>
            <a:pPr lvl="1"/>
            <a:r>
              <a:rPr lang="en-US" dirty="0" smtClean="0"/>
              <a:t>Consider CISG Art. 7(2).</a:t>
            </a:r>
          </a:p>
          <a:p>
            <a:r>
              <a:rPr lang="en-US" dirty="0" smtClean="0"/>
              <a:t>Did Claimant have right to “cure” after the date that contract required the letter of credit?</a:t>
            </a:r>
          </a:p>
          <a:p>
            <a:r>
              <a:rPr lang="en-US" dirty="0" smtClean="0"/>
              <a:t>If Respondent avoided the contract, did that cut off any right to cure?</a:t>
            </a:r>
          </a:p>
          <a:p>
            <a:pPr lvl="1"/>
            <a:r>
              <a:rPr lang="en-US" dirty="0" smtClean="0"/>
              <a:t>See CISG Arts. 64, 25, and 26.</a:t>
            </a:r>
          </a:p>
          <a:p>
            <a:r>
              <a:rPr lang="en-US" dirty="0" smtClean="0"/>
              <a:t>If Claimant had cure right, did it in fact cure? [See discussion of second L/C below.]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3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11" y="452718"/>
            <a:ext cx="9934924" cy="1400530"/>
          </a:xfrm>
        </p:spPr>
        <p:txBody>
          <a:bodyPr/>
          <a:lstStyle/>
          <a:p>
            <a:pPr algn="ctr"/>
            <a:r>
              <a:rPr lang="en-US" dirty="0" smtClean="0"/>
              <a:t>Delivery Terms: Contract Article 5</a:t>
            </a:r>
            <a:br>
              <a:rPr lang="en-US" dirty="0" smtClean="0"/>
            </a:br>
            <a:r>
              <a:rPr lang="en-US" dirty="0" smtClean="0"/>
              <a:t>and the June 4 Letter of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Article 5 of Contract: Shipment required to be “CIF (INCOTERMS 2010), Oceanside, </a:t>
            </a:r>
            <a:r>
              <a:rPr lang="en-US" dirty="0" err="1" smtClean="0"/>
              <a:t>Equatoriana</a:t>
            </a:r>
            <a:r>
              <a:rPr lang="en-US" dirty="0" smtClean="0"/>
              <a:t>, not later than 60 days after receipt of Letter of </a:t>
            </a:r>
            <a:r>
              <a:rPr lang="en-US" dirty="0" smtClean="0"/>
              <a:t>Credit”</a:t>
            </a:r>
            <a:endParaRPr lang="en-US" dirty="0" smtClean="0"/>
          </a:p>
          <a:p>
            <a:r>
              <a:rPr lang="en-US" dirty="0" smtClean="0"/>
              <a:t>What is “INCOTERMS 2010”?</a:t>
            </a:r>
          </a:p>
          <a:p>
            <a:r>
              <a:rPr lang="en-US" dirty="0" smtClean="0"/>
              <a:t>L/C of 4 June (Cl. Ex.5) provides “CIP Vulcan </a:t>
            </a:r>
            <a:r>
              <a:rPr lang="en-US" dirty="0" err="1" smtClean="0"/>
              <a:t>Coltan</a:t>
            </a:r>
            <a:r>
              <a:rPr lang="en-US" dirty="0" smtClean="0"/>
              <a:t>, 21 Magma Street, Oceanside </a:t>
            </a:r>
            <a:r>
              <a:rPr lang="en-US" dirty="0" err="1" smtClean="0"/>
              <a:t>Equatoriana</a:t>
            </a:r>
            <a:r>
              <a:rPr lang="en-US" dirty="0" smtClean="0"/>
              <a:t>.” [Compare L/C of July 8, Cl. Ex. 8.</a:t>
            </a:r>
          </a:p>
          <a:p>
            <a:r>
              <a:rPr lang="en-US" dirty="0" smtClean="0"/>
              <a:t>What is the difference between “CIF” and “CIP”?</a:t>
            </a:r>
          </a:p>
          <a:p>
            <a:r>
              <a:rPr lang="en-US" dirty="0" smtClean="0"/>
              <a:t>Are there any problems with the CIP address in the L/C of 4 June? Consider UCP Article 14(j). [Is this relevant?]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60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90152"/>
            <a:ext cx="9404723" cy="1481071"/>
          </a:xfrm>
        </p:spPr>
        <p:txBody>
          <a:bodyPr/>
          <a:lstStyle/>
          <a:p>
            <a:pPr algn="ctr"/>
            <a:r>
              <a:rPr lang="en-US" dirty="0" smtClean="0"/>
              <a:t>Did Claimant Breach the Contract? (second theory)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738648"/>
            <a:ext cx="11771290" cy="5119352"/>
          </a:xfrm>
        </p:spPr>
        <p:txBody>
          <a:bodyPr/>
          <a:lstStyle/>
          <a:p>
            <a:r>
              <a:rPr lang="en-US" dirty="0"/>
              <a:t>Did </a:t>
            </a:r>
            <a:r>
              <a:rPr lang="en-US" dirty="0" smtClean="0"/>
              <a:t>Claimant</a:t>
            </a:r>
            <a:r>
              <a:rPr lang="en-US" dirty="0"/>
              <a:t> </a:t>
            </a:r>
            <a:r>
              <a:rPr lang="en-US" dirty="0" smtClean="0"/>
              <a:t>breach the contract when it provided the second L/C on July 8?</a:t>
            </a:r>
          </a:p>
          <a:p>
            <a:pPr lvl="1"/>
            <a:r>
              <a:rPr lang="en-US" dirty="0" smtClean="0"/>
              <a:t>Answer paras 21-24.</a:t>
            </a:r>
          </a:p>
          <a:p>
            <a:pPr lvl="1"/>
            <a:r>
              <a:rPr lang="en-US" dirty="0" smtClean="0"/>
              <a:t>CISG Art. 54.</a:t>
            </a:r>
          </a:p>
          <a:p>
            <a:r>
              <a:rPr lang="en-US" dirty="0" smtClean="0"/>
              <a:t>Theories of breach:</a:t>
            </a:r>
          </a:p>
          <a:p>
            <a:pPr lvl="1"/>
            <a:r>
              <a:rPr lang="en-US" dirty="0" smtClean="0"/>
              <a:t>Timing. [Answer paras 15, 23, 33-34; K clauses 4 &amp; 15 (compare K clause 2); K clause 15 re Answer Art. 33; </a:t>
            </a:r>
            <a:r>
              <a:rPr lang="en-US" dirty="0"/>
              <a:t>CISG Arts. 27 (compare Art. 18(2</a:t>
            </a:r>
            <a:r>
              <a:rPr lang="en-US" dirty="0" smtClean="0"/>
              <a:t>)).]</a:t>
            </a:r>
          </a:p>
          <a:p>
            <a:pPr lvl="1"/>
            <a:r>
              <a:rPr lang="en-US" dirty="0" smtClean="0"/>
              <a:t>Was satisfaction of K requirements cut off by avoidance of contract?</a:t>
            </a:r>
          </a:p>
          <a:p>
            <a:pPr lvl="2"/>
            <a:r>
              <a:rPr lang="en-US" dirty="0" smtClean="0"/>
              <a:t>Respondent’s Exhibit 4.</a:t>
            </a:r>
          </a:p>
          <a:p>
            <a:pPr lvl="2"/>
            <a:r>
              <a:rPr lang="en-US" dirty="0" smtClean="0"/>
              <a:t>Answer paras 24 &amp; 33.</a:t>
            </a:r>
          </a:p>
          <a:p>
            <a:pPr lvl="1"/>
            <a:r>
              <a:rPr lang="en-US" dirty="0" smtClean="0"/>
              <a:t>Lack of Good Faith? [Answer para 22; Respondent’s Exhibits 1 &amp; 2 (Witness Statements); CISG Art. 7(1) &amp; (2).]</a:t>
            </a:r>
          </a:p>
          <a:p>
            <a:pPr lvl="1"/>
            <a:r>
              <a:rPr lang="en-US" dirty="0" smtClean="0"/>
              <a:t>Requiring a commercial invoice [Answer paras. 24 &amp; 35 &amp; Resp.’s Exhibit 4. See UCP Art. 18 (is this relevant?).]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Assuming Claimant Breached, Did </a:t>
            </a:r>
            <a:r>
              <a:rPr lang="en-US" dirty="0"/>
              <a:t>the </a:t>
            </a:r>
            <a:r>
              <a:rPr lang="en-US" dirty="0" smtClean="0"/>
              <a:t>Breach Justify Avoidance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421228"/>
            <a:ext cx="8946541" cy="3827171"/>
          </a:xfrm>
        </p:spPr>
        <p:txBody>
          <a:bodyPr/>
          <a:lstStyle/>
          <a:p>
            <a:r>
              <a:rPr lang="en-US" dirty="0" smtClean="0"/>
              <a:t>CISG Art.  64(1)(a). </a:t>
            </a:r>
          </a:p>
          <a:p>
            <a:pPr lvl="1"/>
            <a:r>
              <a:rPr lang="en-US" dirty="0" smtClean="0"/>
              <a:t>Fundamental Breach.  CISG Art.  25. </a:t>
            </a:r>
          </a:p>
          <a:p>
            <a:pPr lvl="1"/>
            <a:r>
              <a:rPr lang="en-US" dirty="0" smtClean="0"/>
              <a:t>Answer paras 24, 30 &amp; 35, Respondent’s Exhibit 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22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defTabSz="457200" rtl="0">
              <a:spcBef>
                <a:spcPct val="0"/>
              </a:spcBef>
            </a:pPr>
            <a:r>
              <a:rPr lang="en-US" sz="3200" dirty="0" smtClean="0"/>
              <a:t>Assuming Claimant Fundamentally Breached, Did Respondent Properly </a:t>
            </a:r>
            <a:r>
              <a:rPr lang="en-US" sz="3200" dirty="0"/>
              <a:t>A</a:t>
            </a:r>
            <a:r>
              <a:rPr lang="en-US" sz="3200" dirty="0" smtClean="0"/>
              <a:t>void Contract (procedure)?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CISG Article 26.</a:t>
            </a:r>
          </a:p>
          <a:p>
            <a:r>
              <a:rPr lang="en-US" dirty="0" smtClean="0"/>
              <a:t>First Notice of avoidance, 7 July 2014 [Cl. Ex. 7.]</a:t>
            </a:r>
          </a:p>
          <a:p>
            <a:pPr lvl="1"/>
            <a:r>
              <a:rPr lang="en-US" dirty="0" smtClean="0"/>
              <a:t>Avoidance based on July 4 L/C, so subject to “cure” defense (as well as argument that any breach was not fundamental.</a:t>
            </a:r>
          </a:p>
          <a:p>
            <a:r>
              <a:rPr lang="en-US" dirty="0" smtClean="0"/>
              <a:t>Second Notice of Avoidance, 9 July 2014 [Resp. Ex. 4.]</a:t>
            </a:r>
            <a:endParaRPr lang="en-US" dirty="0"/>
          </a:p>
          <a:p>
            <a:pPr lvl="1"/>
            <a:r>
              <a:rPr lang="en-US" dirty="0" smtClean="0"/>
              <a:t>Occurs after July 8 L/C; subject to argument that this cured any deficiency in July 4 L/C, and is itself adequate to satisfy to satisfy Contract Article 4 or that any breach was not fundamental breach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Consider </a:t>
            </a:r>
            <a:r>
              <a:rPr lang="en-US" smtClean="0"/>
              <a:t>also Article 64(2)(a).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21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Additional CISG Provisions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Silence as Acceptance.</a:t>
            </a:r>
          </a:p>
          <a:p>
            <a:pPr lvl="1"/>
            <a:r>
              <a:rPr lang="en-US" smtClean="0"/>
              <a:t>CISG </a:t>
            </a:r>
            <a:r>
              <a:rPr lang="en-US" dirty="0" smtClean="0"/>
              <a:t>Art. 18(2)</a:t>
            </a:r>
          </a:p>
          <a:p>
            <a:pPr lvl="1"/>
            <a:r>
              <a:rPr lang="en-US" dirty="0" smtClean="0"/>
              <a:t>CISG Article 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13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326</TotalTime>
  <Words>1074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</vt:lpstr>
      <vt:lpstr>CISG ISSUES – 2014 VIS PROBLEM</vt:lpstr>
      <vt:lpstr>Applicability of the CISG to the 2014 Vis Transaction </vt:lpstr>
      <vt:lpstr>ISSUE ACCORDING TO PROCEDURAL ORDER NO. 1: </vt:lpstr>
      <vt:lpstr>Did Claimant Breach the Contract?</vt:lpstr>
      <vt:lpstr>Did Claimant Breach the Contract?</vt:lpstr>
      <vt:lpstr>Delivery Terms: Contract Article 5 and the June 4 Letter of Credit</vt:lpstr>
      <vt:lpstr>Did Claimant Breach the Contract? (second theory)</vt:lpstr>
      <vt:lpstr>Assuming Claimant Breached, Did the Breach Justify Avoidance?</vt:lpstr>
      <vt:lpstr>Assuming Claimant Fundamentally Breached, Did Respondent Properly Avoid Contract (procedure)? </vt:lpstr>
      <vt:lpstr>Additional CISG Provisions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CISG ISSUES – 2014 VIS PROBLEM</dc:title>
  <dc:creator>Flechtner, Harry</dc:creator>
  <cp:lastModifiedBy>Flechtner, Harry</cp:lastModifiedBy>
  <cp:revision>35</cp:revision>
  <dcterms:created xsi:type="dcterms:W3CDTF">2014-10-05T00:14:30Z</dcterms:created>
  <dcterms:modified xsi:type="dcterms:W3CDTF">2014-10-07T17:50:20Z</dcterms:modified>
</cp:coreProperties>
</file>